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14"/>
  </p:notesMasterIdLst>
  <p:sldIdLst>
    <p:sldId id="260" r:id="rId2"/>
    <p:sldId id="267" r:id="rId3"/>
    <p:sldId id="259" r:id="rId4"/>
    <p:sldId id="268" r:id="rId5"/>
    <p:sldId id="261" r:id="rId6"/>
    <p:sldId id="262" r:id="rId7"/>
    <p:sldId id="269" r:id="rId8"/>
    <p:sldId id="263" r:id="rId9"/>
    <p:sldId id="264" r:id="rId10"/>
    <p:sldId id="265" r:id="rId11"/>
    <p:sldId id="270" r:id="rId12"/>
    <p:sldId id="266" r:id="rId13"/>
  </p:sldIdLst>
  <p:sldSz cx="9144000" cy="6858000" type="screen4x3"/>
  <p:notesSz cx="6858000" cy="9144000"/>
  <p:custDataLst>
    <p:tags r:id="rId15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9FA"/>
    <a:srgbClr val="007EC4"/>
    <a:srgbClr val="00A3DB"/>
    <a:srgbClr val="0067BC"/>
    <a:srgbClr val="0060B0"/>
    <a:srgbClr val="0063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69" autoAdjust="0"/>
    <p:restoredTop sz="76231" autoAdjust="0"/>
  </p:normalViewPr>
  <p:slideViewPr>
    <p:cSldViewPr snapToGrid="0" snapToObjects="1">
      <p:cViewPr>
        <p:scale>
          <a:sx n="60" d="100"/>
          <a:sy n="60" d="100"/>
        </p:scale>
        <p:origin x="-108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648D5-B96E-4605-9591-67CE43A0A1CC}" type="datetimeFigureOut">
              <a:rPr lang="en-US" smtClean="0"/>
              <a:pPr/>
              <a:t>8/7/2013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741E8-53F0-437C-9715-2E44437797A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0022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(have this slide up when participants return from plenary)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741E8-53F0-437C-9715-2E44437797A3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Ask participants to complete the exit ticket ( BLM 4.4 )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741E8-53F0-437C-9715-2E44437797A3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(Divide the group into 4</a:t>
            </a:r>
            <a:r>
              <a:rPr lang="en-CA" baseline="0" dirty="0" smtClean="0"/>
              <a:t> groups and assign reading sections of the Chapter 2 . </a:t>
            </a:r>
            <a:r>
              <a:rPr lang="en-CA" dirty="0" smtClean="0"/>
              <a:t> Give participants copies of Chapter 2 .</a:t>
            </a:r>
          </a:p>
          <a:p>
            <a:r>
              <a:rPr lang="en-CA" dirty="0" smtClean="0"/>
              <a:t>On chart paper they will summarize based on the 3 questions on the next slide)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741E8-53F0-437C-9715-2E44437797A3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(Use these questions to help the group focus</a:t>
            </a:r>
            <a:r>
              <a:rPr lang="en-CA" baseline="0" dirty="0" smtClean="0"/>
              <a:t> the analysis of the 4 parts of the focused conversation)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741E8-53F0-437C-9715-2E44437797A3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Details to follow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741E8-53F0-437C-9715-2E44437797A3}" type="slidenum">
              <a:rPr lang="en-CA" smtClean="0"/>
              <a:pPr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6213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( In</a:t>
            </a:r>
            <a:r>
              <a:rPr lang="en-CA" baseline="0" dirty="0" smtClean="0"/>
              <a:t> pairs participants will use the organizer BLM 4.1 to  sort the questions strips BLM 4.2 ( in envelopes provided) under the appropriate column.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741E8-53F0-437C-9715-2E44437797A3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(Have a discussion about what participants noticed about the types of questions in each of the levels.)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741E8-53F0-437C-9715-2E44437797A3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(In groups of four, participants review the reading they will be using to plan a focused conversation. Ask them to use chart paper to write questions for a</a:t>
            </a:r>
            <a:r>
              <a:rPr lang="en-CA" baseline="0" dirty="0" smtClean="0"/>
              <a:t> focused conversation using the ORID structure. Post them around the room )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741E8-53F0-437C-9715-2E44437797A3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Participants are asked to walk around the room and give descriptive feedback to the other focused conversations. Assign one colour post it for </a:t>
            </a:r>
            <a:r>
              <a:rPr lang="en-CA" b="1" dirty="0" smtClean="0"/>
              <a:t>this</a:t>
            </a:r>
            <a:r>
              <a:rPr lang="en-CA" b="1" baseline="0" dirty="0" smtClean="0"/>
              <a:t> helps guide the conversation because......</a:t>
            </a:r>
          </a:p>
          <a:p>
            <a:r>
              <a:rPr lang="en-CA" b="0" baseline="0" dirty="0" smtClean="0"/>
              <a:t>Assign another colour post it note to write a comment based on the starter  </a:t>
            </a:r>
            <a:r>
              <a:rPr lang="en-CA" b="1" baseline="0" dirty="0" smtClean="0"/>
              <a:t>Something I am wondering about ........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smtClean="0">
                <a:solidFill>
                  <a:schemeClr val="tx1"/>
                </a:solidFill>
              </a:rPr>
              <a:t>When you have received your own conversation write your focused conversation on the electronic template.</a:t>
            </a:r>
          </a:p>
          <a:p>
            <a:endParaRPr lang="en-CA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741E8-53F0-437C-9715-2E44437797A3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Participants are now able to form groups based on goals or regions and write a Focused conversation</a:t>
            </a:r>
            <a:r>
              <a:rPr lang="en-CA" baseline="0" dirty="0" smtClean="0"/>
              <a:t> which can then be posted on the </a:t>
            </a:r>
            <a:r>
              <a:rPr lang="en-CA" baseline="0" dirty="0" err="1" smtClean="0"/>
              <a:t>Camppp</a:t>
            </a:r>
            <a:r>
              <a:rPr lang="en-CA" baseline="0" dirty="0" smtClean="0"/>
              <a:t> wiki and shared.</a:t>
            </a:r>
          </a:p>
          <a:p>
            <a:r>
              <a:rPr lang="en-CA" baseline="0" dirty="0" smtClean="0"/>
              <a:t>They can use the electronic version of the template BLM 4.3 posted on the Wiki.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741E8-53F0-437C-9715-2E44437797A3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7D67E-5A6F-4C48-B353-56D885494B70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630E8-0EC6-4BBF-BF56-50C7511B4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1B580-0153-455E-BB34-C91022E2E5AB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34BBD-D55D-4027-9CBB-EB4D99DCF5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3C755-7561-4163-B635-5EC10F2154D9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3ED98-06F0-4AB6-8DE1-E30A27687B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A2793-3E96-4EEA-A8F2-203C9C812BF8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09AAE-6F82-4C19-A072-E6872DA532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E8F9F-8E77-4615-8128-D205985351AA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79689-B7F7-45AA-B629-0F2BA5FDC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753D0-1D2D-4195-B141-A0AAB4580961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530EA-87F8-45C7-BAEE-956DCE3E85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54CCA-7122-4BFE-A3F1-432C2117DCAD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281AE-8D34-4BB0-9282-3A2D28B79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758D2-2E70-4733-A1A9-EF6789CCBBF4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2C052-750D-4442-B230-1F4F68E3F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4A269-DF72-4F98-A05F-40A1446D19CC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2C2BF-5BCA-4FD3-A093-FE9C1FF0E9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23F0E-9E8A-437D-9C7B-37E614F560D7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9BC53-FCE2-40FF-90C8-4A33D172DC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6DE9A-534D-42CF-889C-A57D7084D179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3C476-B5B3-4838-A043-AE9BB91496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2CCB6E-B3F4-41E3-8FCC-6E2549E05965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B8030A-814B-4993-8AC9-BBFD28B466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ight Triangle 6"/>
          <p:cNvSpPr/>
          <p:nvPr userDrawn="1"/>
        </p:nvSpPr>
        <p:spPr>
          <a:xfrm>
            <a:off x="0" y="5984240"/>
            <a:ext cx="9144000" cy="873760"/>
          </a:xfrm>
          <a:prstGeom prst="rtTriangle">
            <a:avLst/>
          </a:prstGeom>
          <a:gradFill flip="none" rotWithShape="1">
            <a:gsLst>
              <a:gs pos="0">
                <a:srgbClr val="00A3DB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5400000" scaled="1"/>
            <a:tileRect/>
          </a:gradFill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8" name="Right Triangle 7"/>
          <p:cNvSpPr/>
          <p:nvPr userDrawn="1"/>
        </p:nvSpPr>
        <p:spPr>
          <a:xfrm>
            <a:off x="0" y="6086475"/>
            <a:ext cx="9144000" cy="771525"/>
          </a:xfrm>
          <a:prstGeom prst="rtTriangle">
            <a:avLst/>
          </a:prstGeom>
          <a:gradFill flip="none" rotWithShape="1">
            <a:gsLst>
              <a:gs pos="0">
                <a:srgbClr val="00A3DB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pic>
        <p:nvPicPr>
          <p:cNvPr id="1033" name="Picture 2"/>
          <p:cNvPicPr>
            <a:picLocks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28588" y="6350000"/>
            <a:ext cx="165258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://openclipart.org/detail/129049/chat-by-doofi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openclipart.org/detail/13849/logout-mini-icon-by-artmaster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openclipart.org/detail/8051/book-and-pen-by-ryanlerch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openclipart.org/detail/5444/eyes-looking-by-ted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openclipart.org/detail/174017/post-its-by-bogdanco-174017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Focused Conversations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Breakout # 4</a:t>
            </a:r>
            <a:endParaRPr 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2313" y="339725"/>
            <a:ext cx="3209925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#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96974" y="1030632"/>
            <a:ext cx="1851026" cy="15630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Create a Focused Conversation </a:t>
            </a:r>
            <a:br>
              <a:rPr lang="en-CA" dirty="0" smtClean="0"/>
            </a:br>
            <a:r>
              <a:rPr lang="en-CA" dirty="0" smtClean="0"/>
              <a:t>based on a goal of your choosing</a:t>
            </a:r>
            <a:endParaRPr lang="en-CA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2235200"/>
            <a:ext cx="8229600" cy="3890963"/>
          </a:xfrm>
        </p:spPr>
        <p:txBody>
          <a:bodyPr/>
          <a:lstStyle/>
          <a:p>
            <a:pPr eaLnBrk="1" hangingPunct="1"/>
            <a:r>
              <a:rPr lang="en-CA" smtClean="0"/>
              <a:t>Use the electronic template to create a focused conversation</a:t>
            </a:r>
          </a:p>
          <a:p>
            <a:pPr eaLnBrk="1" hangingPunct="1"/>
            <a:r>
              <a:rPr lang="en-CA" smtClean="0"/>
              <a:t>Post it on the Math Camppp Wiki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Be a Champion for Mathematics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See what resources are new and upcoming</a:t>
            </a:r>
          </a:p>
          <a:p>
            <a:r>
              <a:rPr lang="en-CA" dirty="0" smtClean="0"/>
              <a:t>Share experiences with your old favourites</a:t>
            </a:r>
          </a:p>
          <a:p>
            <a:r>
              <a:rPr lang="en-CA" dirty="0" smtClean="0"/>
              <a:t>Classroom D</a:t>
            </a:r>
          </a:p>
          <a:p>
            <a:pPr lvl="1"/>
            <a:r>
              <a:rPr lang="en-CA" dirty="0" smtClean="0"/>
              <a:t>Wednesday 4:30-5:30 pm</a:t>
            </a:r>
          </a:p>
          <a:p>
            <a:pPr lvl="1"/>
            <a:r>
              <a:rPr lang="en-CA" dirty="0" smtClean="0"/>
              <a:t>Wednesday 7:00-8:30 pm</a:t>
            </a:r>
          </a:p>
          <a:p>
            <a:pPr lvl="1"/>
            <a:r>
              <a:rPr lang="en-CA" dirty="0" smtClean="0"/>
              <a:t>Thursday  7:00-9:00 pm</a:t>
            </a:r>
          </a:p>
          <a:p>
            <a:r>
              <a:rPr lang="en-CA" dirty="0" smtClean="0"/>
              <a:t>Bring your laptop</a:t>
            </a:r>
            <a:endParaRPr lang="en-CA" dirty="0"/>
          </a:p>
        </p:txBody>
      </p:sp>
      <p:pic>
        <p:nvPicPr>
          <p:cNvPr id="10242" name="Picture 2" descr="G:\Clip Art\Motivational\Motivational (R - Z)\Victory 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473" y="2862668"/>
            <a:ext cx="2021591" cy="380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925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58240"/>
            <a:ext cx="8229600" cy="1143000"/>
          </a:xfrm>
        </p:spPr>
        <p:txBody>
          <a:bodyPr/>
          <a:lstStyle/>
          <a:p>
            <a:r>
              <a:rPr lang="en-CA" dirty="0" smtClean="0"/>
              <a:t>Exit Ticket</a:t>
            </a:r>
            <a:endParaRPr lang="en-CA" dirty="0"/>
          </a:p>
        </p:txBody>
      </p:sp>
      <p:pic>
        <p:nvPicPr>
          <p:cNvPr id="35842" name="Picture 2" descr="#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40175" y="2301240"/>
            <a:ext cx="857250" cy="857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ORID Summary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597900" cy="2616200"/>
          </a:xfrm>
        </p:spPr>
        <p:txBody>
          <a:bodyPr/>
          <a:lstStyle/>
          <a:p>
            <a:r>
              <a:rPr lang="en-CA" dirty="0" smtClean="0"/>
              <a:t>Group 1 – Objective level 		bottom of pg 13 </a:t>
            </a:r>
          </a:p>
          <a:p>
            <a:r>
              <a:rPr lang="en-CA" dirty="0" smtClean="0"/>
              <a:t>Group 2 – Reflective level 		bottom of pg 14</a:t>
            </a:r>
          </a:p>
          <a:p>
            <a:r>
              <a:rPr lang="en-CA" dirty="0" smtClean="0"/>
              <a:t>Group 3 – Interpretive level 		bottom of pg 16</a:t>
            </a:r>
          </a:p>
          <a:p>
            <a:r>
              <a:rPr lang="en-CA" dirty="0" smtClean="0"/>
              <a:t>Group 4 – Decisional level 		middle of pg 17</a:t>
            </a:r>
            <a:endParaRPr lang="en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Summarize and Share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CA" dirty="0" smtClean="0"/>
              <a:t>What information is being requested at this level?</a:t>
            </a:r>
          </a:p>
          <a:p>
            <a:pPr eaLnBrk="1" hangingPunct="1"/>
            <a:r>
              <a:rPr lang="en-CA" dirty="0" smtClean="0"/>
              <a:t>What type of thinking?</a:t>
            </a:r>
          </a:p>
          <a:p>
            <a:pPr eaLnBrk="1" hangingPunct="1"/>
            <a:r>
              <a:rPr lang="en-CA" dirty="0" smtClean="0"/>
              <a:t>Why is this level critical to the success of the conversation?</a:t>
            </a:r>
          </a:p>
        </p:txBody>
      </p:sp>
      <p:pic>
        <p:nvPicPr>
          <p:cNvPr id="3077" name="Picture 5" descr="#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22579" y="656589"/>
            <a:ext cx="1464221" cy="9436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462"/>
            <a:ext cx="8229600" cy="1143000"/>
          </a:xfrm>
        </p:spPr>
        <p:txBody>
          <a:bodyPr/>
          <a:lstStyle/>
          <a:p>
            <a:r>
              <a:rPr lang="en-CA" dirty="0" smtClean="0"/>
              <a:t>Remembering ORID Conversations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3600" y="939800"/>
            <a:ext cx="7543800" cy="5330003"/>
          </a:xfrm>
        </p:spPr>
        <p:txBody>
          <a:bodyPr/>
          <a:lstStyle/>
          <a:p>
            <a:r>
              <a:rPr lang="en-CA" dirty="0" smtClean="0"/>
              <a:t>Breakout #1</a:t>
            </a:r>
          </a:p>
          <a:p>
            <a:pPr lvl="1"/>
            <a:r>
              <a:rPr lang="en-CA" dirty="0" smtClean="0"/>
              <a:t>Looked at your survey responses</a:t>
            </a:r>
          </a:p>
          <a:p>
            <a:pPr lvl="1"/>
            <a:r>
              <a:rPr lang="en-CA" dirty="0" smtClean="0"/>
              <a:t>Reacted to your survey responses</a:t>
            </a:r>
          </a:p>
          <a:p>
            <a:pPr lvl="1"/>
            <a:r>
              <a:rPr lang="en-CA" dirty="0" smtClean="0"/>
              <a:t>Interpreted your responses</a:t>
            </a:r>
          </a:p>
          <a:p>
            <a:pPr lvl="1"/>
            <a:r>
              <a:rPr lang="en-CA" dirty="0" smtClean="0"/>
              <a:t>Set goals and built a community of learners</a:t>
            </a:r>
          </a:p>
          <a:p>
            <a:r>
              <a:rPr lang="en-CA" dirty="0" smtClean="0"/>
              <a:t>Breakout #3</a:t>
            </a:r>
          </a:p>
          <a:p>
            <a:pPr lvl="1"/>
            <a:r>
              <a:rPr lang="en-CA" dirty="0" smtClean="0"/>
              <a:t>Facts from plenary on half-sheets of paper</a:t>
            </a:r>
          </a:p>
          <a:p>
            <a:pPr lvl="1"/>
            <a:r>
              <a:rPr lang="en-CA" dirty="0" smtClean="0"/>
              <a:t>Select a half-sheet that intrigues you</a:t>
            </a:r>
          </a:p>
          <a:p>
            <a:pPr lvl="1"/>
            <a:r>
              <a:rPr lang="en-CA" dirty="0" smtClean="0"/>
              <a:t>Paired half-sheets</a:t>
            </a:r>
          </a:p>
          <a:p>
            <a:pPr lvl="1"/>
            <a:r>
              <a:rPr lang="en-CA" dirty="0" smtClean="0"/>
              <a:t>Revised goals to reflect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88220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Debriefing the Day: </a:t>
            </a:r>
            <a:br>
              <a:rPr lang="en-CA" dirty="0" smtClean="0"/>
            </a:br>
            <a:r>
              <a:rPr lang="en-CA" dirty="0" smtClean="0"/>
              <a:t>A Focused Conversation</a:t>
            </a:r>
            <a:endParaRPr lang="en-CA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2214563"/>
            <a:ext cx="8229600" cy="3911600"/>
          </a:xfrm>
        </p:spPr>
        <p:txBody>
          <a:bodyPr/>
          <a:lstStyle/>
          <a:p>
            <a:pPr eaLnBrk="1" hangingPunct="1"/>
            <a:r>
              <a:rPr lang="en-CA" sz="3600" dirty="0" smtClean="0"/>
              <a:t>Use the template and organize the questions under the appropriate heading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>
          <a:xfrm>
            <a:off x="583324" y="2857500"/>
            <a:ext cx="8229600" cy="1143000"/>
          </a:xfrm>
        </p:spPr>
        <p:txBody>
          <a:bodyPr/>
          <a:lstStyle/>
          <a:p>
            <a:pPr eaLnBrk="1" hangingPunct="1"/>
            <a:r>
              <a:rPr lang="en-CA" dirty="0" smtClean="0"/>
              <a:t>What did you notice about the types of questions in each of the levels ?</a:t>
            </a:r>
          </a:p>
        </p:txBody>
      </p:sp>
      <p:pic>
        <p:nvPicPr>
          <p:cNvPr id="5124" name="Picture 4" descr="#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5824" y="1114424"/>
            <a:ext cx="1105535" cy="1105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Creating a Focused Conversation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204803"/>
            <a:ext cx="8331200" cy="4927983"/>
          </a:xfrm>
        </p:spPr>
        <p:txBody>
          <a:bodyPr>
            <a:normAutofit fontScale="92500" lnSpcReduction="10000"/>
          </a:bodyPr>
          <a:lstStyle/>
          <a:p>
            <a:r>
              <a:rPr lang="en-CA" u="sng" dirty="0" smtClean="0"/>
              <a:t>London/North Bay: </a:t>
            </a:r>
          </a:p>
          <a:p>
            <a:pPr lvl="1"/>
            <a:r>
              <a:rPr lang="en-CA" sz="2400" dirty="0" smtClean="0"/>
              <a:t>Maximizing Student Math Learning in Early Years, p.4-5.</a:t>
            </a:r>
          </a:p>
          <a:p>
            <a:r>
              <a:rPr lang="en-CA" u="sng" dirty="0" smtClean="0"/>
              <a:t>Barrie</a:t>
            </a:r>
            <a:r>
              <a:rPr lang="en-CA" u="sng" dirty="0"/>
              <a:t>: </a:t>
            </a:r>
            <a:endParaRPr lang="en-CA" u="sng" dirty="0" smtClean="0"/>
          </a:p>
          <a:p>
            <a:pPr lvl="1"/>
            <a:r>
              <a:rPr lang="en-CA" sz="2400" dirty="0" smtClean="0"/>
              <a:t>Asking Effective Questions,  </a:t>
            </a:r>
            <a:r>
              <a:rPr lang="en-CA" sz="1900" dirty="0" smtClean="0"/>
              <a:t>Capacity Building Series  </a:t>
            </a:r>
            <a:r>
              <a:rPr lang="en-CA" sz="2400" dirty="0" smtClean="0"/>
              <a:t>#21, p.2-3</a:t>
            </a:r>
            <a:endParaRPr lang="en-CA" sz="2400" dirty="0"/>
          </a:p>
          <a:p>
            <a:r>
              <a:rPr lang="en-CA" u="sng" dirty="0" smtClean="0"/>
              <a:t>Ottawa: </a:t>
            </a:r>
          </a:p>
          <a:p>
            <a:pPr lvl="1"/>
            <a:r>
              <a:rPr lang="en-CA" sz="2400" dirty="0" smtClean="0"/>
              <a:t>Paying </a:t>
            </a:r>
            <a:r>
              <a:rPr lang="en-CA" sz="2400" dirty="0"/>
              <a:t>Attention to </a:t>
            </a:r>
            <a:r>
              <a:rPr lang="en-CA" sz="2400" dirty="0" smtClean="0"/>
              <a:t>Algebraic Reasoning, p. 20-21</a:t>
            </a:r>
          </a:p>
          <a:p>
            <a:r>
              <a:rPr lang="en-CA" u="sng" dirty="0" smtClean="0"/>
              <a:t>Toronto A: </a:t>
            </a:r>
          </a:p>
          <a:p>
            <a:pPr lvl="1"/>
            <a:r>
              <a:rPr lang="en-CA" sz="2400" dirty="0" smtClean="0"/>
              <a:t>Paying Attention to Mathematics, </a:t>
            </a:r>
            <a:r>
              <a:rPr lang="en-CA" sz="2400" dirty="0"/>
              <a:t>Seven Foundational Principles for Improving Mathematics, K - </a:t>
            </a:r>
            <a:r>
              <a:rPr lang="en-CA" sz="2400" dirty="0" smtClean="0"/>
              <a:t>12, p. 5</a:t>
            </a:r>
          </a:p>
          <a:p>
            <a:pPr marL="342900" lvl="1" indent="-342900">
              <a:buFont typeface="Arial" charset="0"/>
              <a:buChar char="•"/>
            </a:pPr>
            <a:r>
              <a:rPr lang="en-CA" sz="3200" u="sng" dirty="0" smtClean="0"/>
              <a:t>Toronto B</a:t>
            </a:r>
            <a:r>
              <a:rPr lang="en-CA" sz="3200" dirty="0" smtClean="0"/>
              <a:t>: </a:t>
            </a:r>
          </a:p>
          <a:p>
            <a:pPr marL="742950" lvl="2" indent="-342900">
              <a:buFont typeface="Calibri" pitchFamily="34" charset="0"/>
              <a:buChar char="–"/>
            </a:pPr>
            <a:r>
              <a:rPr lang="en-CA" dirty="0" smtClean="0"/>
              <a:t>Communication in the Mathematics Classroom p.1 to top of p. 2.</a:t>
            </a:r>
          </a:p>
          <a:p>
            <a:endParaRPr lang="en-CA" dirty="0" smtClean="0"/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0258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668338"/>
            <a:ext cx="8229600" cy="1143000"/>
          </a:xfrm>
        </p:spPr>
        <p:txBody>
          <a:bodyPr/>
          <a:lstStyle/>
          <a:p>
            <a:pPr eaLnBrk="1" hangingPunct="1"/>
            <a:r>
              <a:rPr lang="en-CA" dirty="0" smtClean="0"/>
              <a:t>Plan a Focused Conversation</a:t>
            </a:r>
          </a:p>
        </p:txBody>
      </p:sp>
      <p:sp>
        <p:nvSpPr>
          <p:cNvPr id="6147" name="Subtitle 2"/>
          <p:cNvSpPr>
            <a:spLocks noGrp="1"/>
          </p:cNvSpPr>
          <p:nvPr>
            <p:ph idx="1"/>
          </p:nvPr>
        </p:nvSpPr>
        <p:spPr>
          <a:xfrm>
            <a:off x="457200" y="2154238"/>
            <a:ext cx="8229600" cy="3971925"/>
          </a:xfrm>
        </p:spPr>
        <p:txBody>
          <a:bodyPr/>
          <a:lstStyle/>
          <a:p>
            <a:pPr eaLnBrk="1" hangingPunct="1"/>
            <a:r>
              <a:rPr lang="en-CA" dirty="0" smtClean="0"/>
              <a:t>Use the chart paper to record your focused conversation questions for each level based on your assigned reading.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dirty="0" smtClean="0"/>
              <a:t>Consolidating</a:t>
            </a: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3500" dirty="0" smtClean="0">
                <a:solidFill>
                  <a:schemeClr val="tx1"/>
                </a:solidFill>
              </a:rPr>
              <a:t>Gallery Walk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3500" smtClean="0"/>
              <a:t>Use sticky </a:t>
            </a:r>
            <a:r>
              <a:rPr lang="en-CA" sz="3500" dirty="0"/>
              <a:t>notes to give feedback to peers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3100" dirty="0"/>
              <a:t>Yellow sticky note: “This helps guide the conversation because…”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3100" dirty="0"/>
              <a:t>Blue sticky note: “Something I am wondering about</a:t>
            </a:r>
            <a:r>
              <a:rPr lang="en-CA" sz="3100" dirty="0" smtClean="0"/>
              <a:t>…”</a:t>
            </a:r>
            <a:endParaRPr lang="en-CA" sz="35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3500" dirty="0" smtClean="0"/>
              <a:t>Electronic Template</a:t>
            </a:r>
            <a:endParaRPr lang="en-CA" sz="35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CA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175" name="Picture 7" descr="#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24520" y="143970"/>
            <a:ext cx="1691640" cy="1691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52&quot;&gt;&lt;property id=&quot;20148&quot; value=&quot;5&quot;/&gt;&lt;property id=&quot;20300&quot; value=&quot;Slide 3 - &amp;quot;Summarize and Share&amp;quot;&quot;/&gt;&lt;property id=&quot;20307&quot; value=&quot;259&quot;/&gt;&lt;/object&gt;&lt;object type=&quot;3&quot; unique_id=&quot;10053&quot;&gt;&lt;property id=&quot;20148&quot; value=&quot;5&quot;/&gt;&lt;property id=&quot;20300&quot; value=&quot;Slide 1 - &amp;quot;Focused Conversations&amp;quot;&quot;/&gt;&lt;property id=&quot;20307&quot; value=&quot;260&quot;/&gt;&lt;/object&gt;&lt;object type=&quot;3&quot; unique_id=&quot;10054&quot;&gt;&lt;property id=&quot;20148&quot; value=&quot;5&quot;/&gt;&lt;property id=&quot;20300&quot; value=&quot;Slide 2 - &amp;quot;ORID Summary&amp;quot;&quot;/&gt;&lt;property id=&quot;20307&quot; value=&quot;267&quot;/&gt;&lt;/object&gt;&lt;object type=&quot;3&quot; unique_id=&quot;10055&quot;&gt;&lt;property id=&quot;20148&quot; value=&quot;5&quot;/&gt;&lt;property id=&quot;20300&quot; value=&quot;Slide 4 - &amp;quot;Remembering ORID Conversations&amp;quot;&quot;/&gt;&lt;property id=&quot;20307&quot; value=&quot;268&quot;/&gt;&lt;/object&gt;&lt;object type=&quot;3&quot; unique_id=&quot;10056&quot;&gt;&lt;property id=&quot;20148&quot; value=&quot;5&quot;/&gt;&lt;property id=&quot;20300&quot; value=&quot;Slide 5 - &amp;quot;Debriefing the Day: &amp;#x0D;&amp;#x0A;A Focused Conversation&amp;quot;&quot;/&gt;&lt;property id=&quot;20307&quot; value=&quot;261&quot;/&gt;&lt;/object&gt;&lt;object type=&quot;3&quot; unique_id=&quot;10057&quot;&gt;&lt;property id=&quot;20148&quot; value=&quot;5&quot;/&gt;&lt;property id=&quot;20300&quot; value=&quot;Slide 6 - &amp;quot;What did you notice about the types of questions in each of the levels ?&amp;quot;&quot;/&gt;&lt;property id=&quot;20307&quot; value=&quot;262&quot;/&gt;&lt;/object&gt;&lt;object type=&quot;3&quot; unique_id=&quot;10058&quot;&gt;&lt;property id=&quot;20148&quot; value=&quot;5&quot;/&gt;&lt;property id=&quot;20300&quot; value=&quot;Slide 7 - &amp;quot;Creating a Focused Conversation&amp;quot;&quot;/&gt;&lt;property id=&quot;20307&quot; value=&quot;269&quot;/&gt;&lt;/object&gt;&lt;object type=&quot;3&quot; unique_id=&quot;10059&quot;&gt;&lt;property id=&quot;20148&quot; value=&quot;5&quot;/&gt;&lt;property id=&quot;20300&quot; value=&quot;Slide 8 - &amp;quot;Plan a Focused Conversation&amp;quot;&quot;/&gt;&lt;property id=&quot;20307&quot; value=&quot;263&quot;/&gt;&lt;/object&gt;&lt;object type=&quot;3&quot; unique_id=&quot;10060&quot;&gt;&lt;property id=&quot;20148&quot; value=&quot;5&quot;/&gt;&lt;property id=&quot;20300&quot; value=&quot;Slide 9 - &amp;quot;Consolidating&amp;quot;&quot;/&gt;&lt;property id=&quot;20307&quot; value=&quot;264&quot;/&gt;&lt;/object&gt;&lt;object type=&quot;3&quot; unique_id=&quot;10061&quot;&gt;&lt;property id=&quot;20148&quot; value=&quot;5&quot;/&gt;&lt;property id=&quot;20300&quot; value=&quot;Slide 10 - &amp;quot;Create a Focused Conversation &amp;#x0D;&amp;#x0A;based on a goal of your choosing&amp;quot;&quot;/&gt;&lt;property id=&quot;20307&quot; value=&quot;265&quot;/&gt;&lt;/object&gt;&lt;object type=&quot;3&quot; unique_id=&quot;10062&quot;&gt;&lt;property id=&quot;20148&quot; value=&quot;5&quot;/&gt;&lt;property id=&quot;20300&quot; value=&quot;Slide 11 - &amp;quot;Exit Ticket&amp;quot;&quot;/&gt;&lt;property id=&quot;20307&quot; value=&quot;26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633</TotalTime>
  <Words>608</Words>
  <Application>Microsoft Office PowerPoint</Application>
  <PresentationFormat>On-screen Show (4:3)</PresentationFormat>
  <Paragraphs>84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Custom Design</vt:lpstr>
      <vt:lpstr>Focused Conversations</vt:lpstr>
      <vt:lpstr>ORID Summary</vt:lpstr>
      <vt:lpstr>Summarize and Share</vt:lpstr>
      <vt:lpstr>Remembering ORID Conversations</vt:lpstr>
      <vt:lpstr>Debriefing the Day:  A Focused Conversation</vt:lpstr>
      <vt:lpstr>What did you notice about the types of questions in each of the levels ?</vt:lpstr>
      <vt:lpstr>Creating a Focused Conversation</vt:lpstr>
      <vt:lpstr>Plan a Focused Conversation</vt:lpstr>
      <vt:lpstr>Consolidating</vt:lpstr>
      <vt:lpstr>Create a Focused Conversation  based on a goal of your choosing</vt:lpstr>
      <vt:lpstr>Be a Champion for Mathematics</vt:lpstr>
      <vt:lpstr>Exit Ticket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Ministry of Education</dc:creator>
  <cp:lastModifiedBy>s.yearley</cp:lastModifiedBy>
  <cp:revision>45</cp:revision>
  <dcterms:created xsi:type="dcterms:W3CDTF">2013-02-27T17:46:16Z</dcterms:created>
  <dcterms:modified xsi:type="dcterms:W3CDTF">2013-08-07T17:29:16Z</dcterms:modified>
</cp:coreProperties>
</file>